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9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41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342" r:id="rId32"/>
    <p:sldId id="285" r:id="rId33"/>
    <p:sldId id="286" r:id="rId34"/>
    <p:sldId id="287" r:id="rId35"/>
    <p:sldId id="343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34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8" r:id="rId53"/>
    <p:sldId id="303" r:id="rId54"/>
    <p:sldId id="304" r:id="rId55"/>
    <p:sldId id="345" r:id="rId56"/>
    <p:sldId id="305" r:id="rId57"/>
    <p:sldId id="307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4" r:id="rId87"/>
    <p:sldId id="375" r:id="rId88"/>
    <p:sldId id="376" r:id="rId89"/>
    <p:sldId id="377" r:id="rId90"/>
    <p:sldId id="378" r:id="rId91"/>
    <p:sldId id="379" r:id="rId92"/>
    <p:sldId id="380" r:id="rId93"/>
    <p:sldId id="381" r:id="rId94"/>
    <p:sldId id="382" r:id="rId95"/>
    <p:sldId id="383" r:id="rId96"/>
    <p:sldId id="384" r:id="rId97"/>
    <p:sldId id="385" r:id="rId98"/>
    <p:sldId id="386" r:id="rId99"/>
    <p:sldId id="387" r:id="rId100"/>
    <p:sldId id="388" r:id="rId101"/>
    <p:sldId id="389" r:id="rId10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60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11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961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925132"/>
      </p:ext>
    </p:extLst>
  </p:cSld>
  <p:clrMapOvr>
    <a:masterClrMapping/>
  </p:clrMapOvr>
  <p:transition spd="med">
    <p:pull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750115"/>
      </p:ext>
    </p:extLst>
  </p:cSld>
  <p:clrMapOvr>
    <a:masterClrMapping/>
  </p:clrMapOvr>
  <p:transition spd="med">
    <p:pull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15745132"/>
      </p:ext>
    </p:extLst>
  </p:cSld>
  <p:clrMapOvr>
    <a:masterClrMapping/>
  </p:clrMapOvr>
  <p:transition spd="med">
    <p:pull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632844"/>
      </p:ext>
    </p:extLst>
  </p:cSld>
  <p:clrMapOvr>
    <a:masterClrMapping/>
  </p:clrMapOvr>
  <p:transition spd="med">
    <p:pull dir="r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991895"/>
      </p:ext>
    </p:extLst>
  </p:cSld>
  <p:clrMapOvr>
    <a:masterClrMapping/>
  </p:clrMapOvr>
  <p:transition spd="med">
    <p:pull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218266"/>
      </p:ext>
    </p:extLst>
  </p:cSld>
  <p:clrMapOvr>
    <a:masterClrMapping/>
  </p:clrMapOvr>
  <p:transition spd="med">
    <p:pull dir="r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184344"/>
      </p:ext>
    </p:extLst>
  </p:cSld>
  <p:clrMapOvr>
    <a:masterClrMapping/>
  </p:clrMapOvr>
  <p:transition spd="med">
    <p:pull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91792607"/>
      </p:ext>
    </p:extLst>
  </p:cSld>
  <p:clrMapOvr>
    <a:masterClrMapping/>
  </p:clrMapOvr>
  <p:transition spd="med">
    <p:pull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343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92090239"/>
      </p:ext>
    </p:extLst>
  </p:cSld>
  <p:clrMapOvr>
    <a:masterClrMapping/>
  </p:clrMapOvr>
  <p:transition spd="med">
    <p:pull dir="r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44504"/>
      </p:ext>
    </p:extLst>
  </p:cSld>
  <p:clrMapOvr>
    <a:masterClrMapping/>
  </p:clrMapOvr>
  <p:transition spd="med">
    <p:pull dir="r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228600"/>
            <a:ext cx="25908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75692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747838"/>
      </p:ext>
    </p:extLst>
  </p:cSld>
  <p:clrMapOvr>
    <a:masterClrMapping/>
  </p:clrMapOvr>
  <p:transition spd="med">
    <p:pull dir="r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685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914400" y="1295400"/>
            <a:ext cx="10363200" cy="4800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548784381"/>
      </p:ext>
    </p:extLst>
  </p:cSld>
  <p:clrMapOvr>
    <a:masterClrMapping/>
  </p:clrMapOvr>
  <p:transition spd="med">
    <p:pull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81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68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67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66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04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416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19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62C75-12AF-44EC-9442-858597D8A6AC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78344-555F-40B3-B8A7-C7BD78271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54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ChangeArrowheads="1"/>
          </p:cNvSpPr>
          <p:nvPr userDrawn="1"/>
        </p:nvSpPr>
        <p:spPr bwMode="auto">
          <a:xfrm rot="-5400000">
            <a:off x="6019800" y="-6019800"/>
            <a:ext cx="152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27" name="Rectangle 35"/>
          <p:cNvSpPr>
            <a:spLocks noChangeArrowheads="1"/>
          </p:cNvSpPr>
          <p:nvPr userDrawn="1"/>
        </p:nvSpPr>
        <p:spPr bwMode="auto">
          <a:xfrm rot="-5400000">
            <a:off x="5638800" y="-5430837"/>
            <a:ext cx="914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AutoShape 15"/>
          <p:cNvSpPr>
            <a:spLocks noChangeArrowheads="1"/>
          </p:cNvSpPr>
          <p:nvPr userDrawn="1"/>
        </p:nvSpPr>
        <p:spPr bwMode="auto">
          <a:xfrm>
            <a:off x="368300" y="996951"/>
            <a:ext cx="11406717" cy="3865563"/>
          </a:xfrm>
          <a:prstGeom prst="roundRect">
            <a:avLst>
              <a:gd name="adj" fmla="val 5894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95400"/>
            <a:ext cx="10363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1" name="Rectangle 33"/>
          <p:cNvSpPr>
            <a:spLocks noChangeArrowheads="1"/>
          </p:cNvSpPr>
          <p:nvPr userDrawn="1"/>
        </p:nvSpPr>
        <p:spPr bwMode="auto">
          <a:xfrm>
            <a:off x="0" y="1176339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2" name="Rectangle 36"/>
          <p:cNvSpPr>
            <a:spLocks noChangeArrowheads="1"/>
          </p:cNvSpPr>
          <p:nvPr userDrawn="1"/>
        </p:nvSpPr>
        <p:spPr bwMode="auto">
          <a:xfrm>
            <a:off x="11785600" y="1190626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grpSp>
        <p:nvGrpSpPr>
          <p:cNvPr id="1033" name="Group 38"/>
          <p:cNvGrpSpPr>
            <a:grpSpLocks/>
          </p:cNvGrpSpPr>
          <p:nvPr userDrawn="1"/>
        </p:nvGrpSpPr>
        <p:grpSpPr bwMode="auto">
          <a:xfrm>
            <a:off x="273051" y="6172200"/>
            <a:ext cx="11512549" cy="590550"/>
            <a:chOff x="129" y="3939"/>
            <a:chExt cx="5439" cy="372"/>
          </a:xfrm>
        </p:grpSpPr>
        <p:sp>
          <p:nvSpPr>
            <p:cNvPr id="1034" name="Line 39"/>
            <p:cNvSpPr>
              <a:spLocks noChangeShapeType="1"/>
            </p:cNvSpPr>
            <p:nvPr userDrawn="1"/>
          </p:nvSpPr>
          <p:spPr bwMode="auto">
            <a:xfrm>
              <a:off x="1356" y="3959"/>
              <a:ext cx="4212" cy="0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pic>
          <p:nvPicPr>
            <p:cNvPr id="1035" name="Picture 41" descr="D:\PPT\Logo\深色直右商標.gif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" y="3939"/>
              <a:ext cx="110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241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 dir="r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31"/>
          <p:cNvGrpSpPr>
            <a:grpSpLocks/>
          </p:cNvGrpSpPr>
          <p:nvPr/>
        </p:nvGrpSpPr>
        <p:grpSpPr bwMode="auto">
          <a:xfrm>
            <a:off x="1408112" y="19050"/>
            <a:ext cx="9259888" cy="6838950"/>
            <a:chOff x="-73" y="12"/>
            <a:chExt cx="5833" cy="4308"/>
          </a:xfrm>
        </p:grpSpPr>
        <p:grpSp>
          <p:nvGrpSpPr>
            <p:cNvPr id="2057" name="Group 128"/>
            <p:cNvGrpSpPr>
              <a:grpSpLocks/>
            </p:cNvGrpSpPr>
            <p:nvPr/>
          </p:nvGrpSpPr>
          <p:grpSpPr bwMode="auto">
            <a:xfrm>
              <a:off x="-73" y="12"/>
              <a:ext cx="5833" cy="4308"/>
              <a:chOff x="-73" y="12"/>
              <a:chExt cx="5833" cy="4308"/>
            </a:xfrm>
          </p:grpSpPr>
          <p:sp>
            <p:nvSpPr>
              <p:cNvPr id="2059" name="Rectangle 22"/>
              <p:cNvSpPr>
                <a:spLocks noChangeArrowheads="1"/>
              </p:cNvSpPr>
              <p:nvPr/>
            </p:nvSpPr>
            <p:spPr bwMode="auto">
              <a:xfrm>
                <a:off x="-73" y="12"/>
                <a:ext cx="5760" cy="2227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Blip>
                    <a:blip r:embed="rId2"/>
                  </a:buBlip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 sz="2400">
                  <a:ea typeface="新細明體" panose="02020500000000000000" pitchFamily="18" charset="-120"/>
                </a:endParaRPr>
              </a:p>
            </p:txBody>
          </p:sp>
          <p:sp>
            <p:nvSpPr>
              <p:cNvPr id="2060" name="Rectangle 124"/>
              <p:cNvSpPr>
                <a:spLocks noChangeArrowheads="1"/>
              </p:cNvSpPr>
              <p:nvPr/>
            </p:nvSpPr>
            <p:spPr bwMode="auto">
              <a:xfrm>
                <a:off x="0" y="2179"/>
                <a:ext cx="5760" cy="21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Blip>
                    <a:blip r:embed="rId2"/>
                  </a:buBlip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 sz="2400"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061" name="Group 123"/>
              <p:cNvGrpSpPr>
                <a:grpSpLocks/>
              </p:cNvGrpSpPr>
              <p:nvPr/>
            </p:nvGrpSpPr>
            <p:grpSpPr bwMode="auto">
              <a:xfrm rot="10800000">
                <a:off x="5144" y="115"/>
                <a:ext cx="490" cy="2017"/>
                <a:chOff x="0" y="2154"/>
                <a:chExt cx="1440" cy="2006"/>
              </a:xfrm>
            </p:grpSpPr>
            <p:sp>
              <p:nvSpPr>
                <p:cNvPr id="2062" name="Rectangle 109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406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3" name="Rectangle 112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229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4" name="Rectangle 113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053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5" name="Rectangle 114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877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6" name="Rectangle 115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701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7" name="Rectangle 116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525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8" name="Rectangle 117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348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9" name="Rectangle 118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172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0" name="Rectangle 119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996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1" name="Rectangle 120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820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2" name="Rectangle 121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644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3" name="Rectangle 122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468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</p:grpSp>
        </p:grpSp>
        <p:sp>
          <p:nvSpPr>
            <p:cNvPr id="2058" name="Rectangle 17"/>
            <p:cNvSpPr>
              <a:spLocks noChangeArrowheads="1"/>
            </p:cNvSpPr>
            <p:nvPr/>
          </p:nvSpPr>
          <p:spPr bwMode="auto">
            <a:xfrm>
              <a:off x="504" y="344"/>
              <a:ext cx="4751" cy="1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>
              <a:lvl1pPr marL="342900" indent="-342900"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dirty="0">
                  <a:latin typeface="標楷體" panose="03000509000000000000" pitchFamily="65" charset="-120"/>
                </a:rPr>
                <a:t>使用教材：</a:t>
              </a:r>
              <a:r>
                <a:rPr lang="en-US" altLang="zh-TW" sz="2800" b="1" dirty="0">
                  <a:ea typeface="新細明體" panose="02020500000000000000" pitchFamily="18" charset="-120"/>
                </a:rPr>
                <a:t>Python </a:t>
              </a:r>
              <a:r>
                <a:rPr lang="zh-TW" altLang="en-US" sz="2800" b="1" dirty="0">
                  <a:ea typeface="新細明體" panose="02020500000000000000" pitchFamily="18" charset="-120"/>
                </a:rPr>
                <a:t>程式設計入門 金融商管實務</a:t>
              </a:r>
              <a:endParaRPr lang="en-US" altLang="zh-TW" sz="2800" b="1" dirty="0">
                <a:ea typeface="新細明體" panose="02020500000000000000" pitchFamily="18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b="1" dirty="0">
                  <a:ea typeface="新細明體" panose="02020500000000000000" pitchFamily="18" charset="-120"/>
                </a:rPr>
                <a:t>案例 </a:t>
              </a:r>
              <a:r>
                <a:rPr lang="zh-TW" altLang="en-US" sz="2800" b="1" dirty="0">
                  <a:ea typeface="新細明體" panose="02020500000000000000" pitchFamily="18" charset="-120"/>
                </a:rPr>
                <a:t>第三版</a:t>
              </a:r>
              <a:endParaRPr lang="en-US" altLang="zh-TW" sz="2800" b="1" dirty="0">
                <a:ea typeface="新細明體" panose="02020500000000000000" pitchFamily="18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endParaRPr lang="en-US" altLang="zh-TW" sz="2800" b="1" dirty="0">
                <a:latin typeface="標楷體" panose="03000509000000000000" pitchFamily="65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b="1" dirty="0">
                  <a:latin typeface="標楷體" panose="03000509000000000000" pitchFamily="65" charset="-120"/>
                </a:rPr>
                <a:t>作者</a:t>
              </a:r>
              <a:r>
                <a:rPr lang="en-US" altLang="zh-TW" sz="2800" b="1" dirty="0">
                  <a:latin typeface="標楷體" panose="03000509000000000000" pitchFamily="65" charset="-120"/>
                </a:rPr>
                <a:t>: </a:t>
              </a:r>
              <a:r>
                <a:rPr lang="zh-TW" altLang="en-US" sz="2800" b="1" dirty="0">
                  <a:latin typeface="標楷體" panose="03000509000000000000" pitchFamily="65" charset="-120"/>
                </a:rPr>
                <a:t>林萍珍</a:t>
              </a:r>
              <a:endParaRPr lang="zh-TW" altLang="en-US" sz="4000" dirty="0">
                <a:latin typeface="標楷體" panose="03000509000000000000" pitchFamily="65" charset="-120"/>
              </a:endParaRPr>
            </a:p>
          </p:txBody>
        </p:sp>
      </p:grpSp>
      <p:pic>
        <p:nvPicPr>
          <p:cNvPr id="2051" name="Picture 7" descr="D:\PPT\Logo\深色直右商標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5486401"/>
            <a:ext cx="2895600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125"/>
          <p:cNvGrpSpPr>
            <a:grpSpLocks/>
          </p:cNvGrpSpPr>
          <p:nvPr/>
        </p:nvGrpSpPr>
        <p:grpSpPr bwMode="auto">
          <a:xfrm>
            <a:off x="1538289" y="582614"/>
            <a:ext cx="623887" cy="663575"/>
            <a:chOff x="200" y="1575"/>
            <a:chExt cx="393" cy="418"/>
          </a:xfrm>
        </p:grpSpPr>
        <p:sp>
          <p:nvSpPr>
            <p:cNvPr id="2054" name="Rectangle 106"/>
            <p:cNvSpPr>
              <a:spLocks noChangeArrowheads="1"/>
            </p:cNvSpPr>
            <p:nvPr/>
          </p:nvSpPr>
          <p:spPr bwMode="auto">
            <a:xfrm>
              <a:off x="200" y="1738"/>
              <a:ext cx="254" cy="255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  <p:sp>
          <p:nvSpPr>
            <p:cNvPr id="2055" name="Rectangle 107"/>
            <p:cNvSpPr>
              <a:spLocks noChangeArrowheads="1"/>
            </p:cNvSpPr>
            <p:nvPr/>
          </p:nvSpPr>
          <p:spPr bwMode="auto">
            <a:xfrm>
              <a:off x="258" y="1575"/>
              <a:ext cx="254" cy="25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  <p:sp>
          <p:nvSpPr>
            <p:cNvPr id="2056" name="Rectangle 108"/>
            <p:cNvSpPr>
              <a:spLocks noChangeArrowheads="1"/>
            </p:cNvSpPr>
            <p:nvPr/>
          </p:nvSpPr>
          <p:spPr bwMode="auto">
            <a:xfrm>
              <a:off x="338" y="1686"/>
              <a:ext cx="255" cy="25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18" y="2673464"/>
            <a:ext cx="2833695" cy="39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7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38" t="16513" r="26769" b="5591"/>
          <a:stretch/>
        </p:blipFill>
        <p:spPr>
          <a:xfrm>
            <a:off x="3364904" y="1091820"/>
            <a:ext cx="5462191" cy="50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2385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581400"/>
            <a:ext cx="6400800" cy="1752600"/>
          </a:xfrm>
        </p:spPr>
        <p:txBody>
          <a:bodyPr/>
          <a:lstStyle/>
          <a:p>
            <a:pPr eaLnBrk="1" hangingPunct="1"/>
            <a:r>
              <a:rPr lang="zh-TW" altLang="en-US" sz="4000"/>
              <a:t>現場同學們如有不懂的地方，請提出問題。</a:t>
            </a:r>
            <a:endParaRPr lang="zh-TW" altLang="en-US" sz="4800">
              <a:solidFill>
                <a:srgbClr val="993300"/>
              </a:solidFill>
            </a:endParaRPr>
          </a:p>
          <a:p>
            <a:pPr eaLnBrk="1" hangingPunct="1"/>
            <a:endParaRPr lang="en-US" altLang="zh-TW" smtClean="0"/>
          </a:p>
        </p:txBody>
      </p:sp>
      <p:sp>
        <p:nvSpPr>
          <p:cNvPr id="61443" name="Rectangle 6"/>
          <p:cNvSpPr>
            <a:spLocks noChangeArrowheads="1"/>
          </p:cNvSpPr>
          <p:nvPr/>
        </p:nvSpPr>
        <p:spPr bwMode="auto">
          <a:xfrm>
            <a:off x="4252914" y="1782763"/>
            <a:ext cx="327818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2000" i="1">
                <a:solidFill>
                  <a:srgbClr val="CCFFCC"/>
                </a:solidFill>
                <a:latin typeface="Arial MT Black" pitchFamily="2" charset="0"/>
                <a:ea typeface="標楷體" panose="03000509000000000000" pitchFamily="65" charset="-120"/>
              </a:rPr>
              <a:t>OK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981200"/>
            <a:ext cx="7772400" cy="1143000"/>
          </a:xfrm>
        </p:spPr>
        <p:txBody>
          <a:bodyPr/>
          <a:lstStyle/>
          <a:p>
            <a:pPr eaLnBrk="1" hangingPunct="1"/>
            <a:r>
              <a:rPr lang="zh-TW" altLang="en-US" sz="6000" i="0">
                <a:solidFill>
                  <a:srgbClr val="33CC33"/>
                </a:solidFill>
              </a:rPr>
              <a:t>本章講解完畢</a:t>
            </a:r>
          </a:p>
        </p:txBody>
      </p:sp>
    </p:spTree>
    <p:extLst>
      <p:ext uri="{BB962C8B-B14F-4D97-AF65-F5344CB8AC3E}">
        <p14:creationId xmlns:p14="http://schemas.microsoft.com/office/powerpoint/2010/main" val="43199119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58" t="22767" r="27250" b="9287"/>
          <a:stretch/>
        </p:blipFill>
        <p:spPr>
          <a:xfrm>
            <a:off x="2872616" y="914400"/>
            <a:ext cx="6446768" cy="52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5339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083" y="976951"/>
            <a:ext cx="8177834" cy="4800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32353" y="5840102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5-5</a:t>
            </a:r>
            <a:r>
              <a:rPr lang="zh-TW" altLang="en-US" dirty="0" smtClean="0"/>
              <a:t>　巢狀 </a:t>
            </a:r>
            <a:r>
              <a:rPr lang="en-US" altLang="zh-TW" dirty="0" smtClean="0"/>
              <a:t>if </a:t>
            </a:r>
            <a:r>
              <a:rPr lang="en-US" altLang="zh-TW" dirty="0" err="1" smtClean="0"/>
              <a:t>elif</a:t>
            </a:r>
            <a:r>
              <a:rPr lang="en-US" altLang="zh-TW" dirty="0" smtClean="0"/>
              <a:t> else </a:t>
            </a:r>
            <a:r>
              <a:rPr lang="zh-TW" altLang="en-US" dirty="0" smtClean="0"/>
              <a:t>判斷流程圖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678907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256" y="1110343"/>
            <a:ext cx="6273487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501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60" y="1249742"/>
            <a:ext cx="7124540" cy="39272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059" y="5100765"/>
            <a:ext cx="7124541" cy="6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3475"/>
      </p:ext>
    </p:extLst>
  </p:cSld>
  <p:clrMapOvr>
    <a:masterClrMapping/>
  </p:clrMapOvr>
  <p:transition spd="med">
    <p:pull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49" t="12870" r="27814" b="7130"/>
          <a:stretch/>
        </p:blipFill>
        <p:spPr>
          <a:xfrm>
            <a:off x="3452884" y="1057021"/>
            <a:ext cx="5250153" cy="51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355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319" t="10258" r="23094" b="61313"/>
          <a:stretch/>
        </p:blipFill>
        <p:spPr>
          <a:xfrm>
            <a:off x="914400" y="1610435"/>
            <a:ext cx="10506861" cy="31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3380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 smtClean="0"/>
              <a:t>5-2-1</a:t>
            </a:r>
            <a:r>
              <a:rPr lang="zh-TW" altLang="en-US" dirty="0" smtClean="0"/>
              <a:t>　單一 </a:t>
            </a:r>
            <a:r>
              <a:rPr lang="en-US" altLang="zh-TW" dirty="0" smtClean="0"/>
              <a:t>for </a:t>
            </a:r>
            <a:r>
              <a:rPr lang="zh-TW" altLang="en-US" dirty="0" smtClean="0"/>
              <a:t>迴圈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6224" t="11521" r="24581" b="62733"/>
          <a:stretch/>
        </p:blipFill>
        <p:spPr>
          <a:xfrm>
            <a:off x="1692321" y="2085264"/>
            <a:ext cx="9750011" cy="28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022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9449" y="1091820"/>
            <a:ext cx="4353102" cy="47961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68296" y="588074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5-6</a:t>
            </a:r>
            <a:r>
              <a:rPr lang="zh-TW" altLang="en-US" dirty="0" smtClean="0"/>
              <a:t>　單一 </a:t>
            </a:r>
            <a:r>
              <a:rPr lang="en-US" altLang="zh-TW" dirty="0" smtClean="0"/>
              <a:t>for </a:t>
            </a:r>
            <a:r>
              <a:rPr lang="zh-TW" altLang="en-US" dirty="0" smtClean="0"/>
              <a:t>迴圈流程圖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316667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877" t="13101" r="28369" b="57901"/>
          <a:stretch/>
        </p:blipFill>
        <p:spPr>
          <a:xfrm>
            <a:off x="1565210" y="1487605"/>
            <a:ext cx="9553430" cy="348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4347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67275" y="360363"/>
            <a:ext cx="5562600" cy="3643312"/>
          </a:xfrm>
        </p:spPr>
        <p:txBody>
          <a:bodyPr/>
          <a:lstStyle/>
          <a:p>
            <a:pPr algn="l" eaLnBrk="1" hangingPunct="1"/>
            <a:r>
              <a:rPr lang="zh-TW" altLang="en-US" sz="4400" dirty="0" smtClean="0"/>
              <a:t> </a:t>
            </a:r>
            <a:r>
              <a:rPr lang="zh-TW" altLang="en-US" sz="4400" dirty="0"/>
              <a:t>程式設計</a:t>
            </a:r>
            <a:endParaRPr lang="zh-TW" altLang="en-US" sz="4400" i="0" dirty="0"/>
          </a:p>
        </p:txBody>
      </p:sp>
      <p:sp>
        <p:nvSpPr>
          <p:cNvPr id="3075" name="AutoShape 16"/>
          <p:cNvSpPr>
            <a:spLocks noChangeArrowheads="1"/>
          </p:cNvSpPr>
          <p:nvPr/>
        </p:nvSpPr>
        <p:spPr bwMode="auto">
          <a:xfrm>
            <a:off x="1768475" y="306388"/>
            <a:ext cx="2438400" cy="2438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6286" y="10800"/>
                </a:moveTo>
                <a:cubicBezTo>
                  <a:pt x="6286" y="13293"/>
                  <a:pt x="8307" y="15314"/>
                  <a:pt x="10800" y="15314"/>
                </a:cubicBezTo>
                <a:cubicBezTo>
                  <a:pt x="13293" y="15314"/>
                  <a:pt x="15314" y="13293"/>
                  <a:pt x="15314" y="10800"/>
                </a:cubicBezTo>
                <a:cubicBezTo>
                  <a:pt x="15314" y="8307"/>
                  <a:pt x="13293" y="6286"/>
                  <a:pt x="10800" y="6286"/>
                </a:cubicBezTo>
                <a:cubicBezTo>
                  <a:pt x="8307" y="6286"/>
                  <a:pt x="6286" y="8307"/>
                  <a:pt x="6286" y="10800"/>
                </a:cubicBezTo>
                <a:close/>
              </a:path>
            </a:pathLst>
          </a:custGeom>
          <a:solidFill>
            <a:srgbClr val="FFFF99"/>
          </a:solidFill>
          <a:ln>
            <a:noFill/>
          </a:ln>
          <a:effectLst>
            <a:outerShdw dist="117088" dir="2436078" algn="ctr" rotWithShape="0">
              <a:srgbClr val="EAEAEA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1905001" y="747713"/>
            <a:ext cx="1858963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12000" i="1" dirty="0" smtClean="0">
                <a:solidFill>
                  <a:srgbClr val="000000"/>
                </a:solidFill>
                <a:latin typeface="Arial MT Black" pitchFamily="2" charset="0"/>
                <a:ea typeface="標楷體" panose="03000509000000000000" pitchFamily="65" charset="-120"/>
              </a:rPr>
              <a:t>5</a:t>
            </a:r>
            <a:endParaRPr lang="en-US" altLang="zh-TW" sz="12000" i="1" dirty="0">
              <a:solidFill>
                <a:srgbClr val="000000"/>
              </a:solidFill>
              <a:latin typeface="Arial MT Black" pitchFamily="2" charset="0"/>
              <a:ea typeface="標楷體" panose="03000509000000000000" pitchFamily="65" charset="-120"/>
            </a:endParaRPr>
          </a:p>
        </p:txBody>
      </p:sp>
      <p:sp>
        <p:nvSpPr>
          <p:cNvPr id="3077" name="副標題 1"/>
          <p:cNvSpPr>
            <a:spLocks noGrp="1"/>
          </p:cNvSpPr>
          <p:nvPr>
            <p:ph type="subTitle" idx="1"/>
          </p:nvPr>
        </p:nvSpPr>
        <p:spPr>
          <a:xfrm>
            <a:off x="2987676" y="3041651"/>
            <a:ext cx="7032625" cy="2779713"/>
          </a:xfrm>
        </p:spPr>
        <p:txBody>
          <a:bodyPr/>
          <a:lstStyle/>
          <a:p>
            <a:pPr algn="just"/>
            <a:r>
              <a:rPr lang="en-US" altLang="zh-TW" dirty="0" smtClean="0">
                <a:solidFill>
                  <a:srgbClr val="221E1F"/>
                </a:solidFill>
                <a:latin typeface="+mn-ea"/>
              </a:rPr>
              <a:t>5-1</a:t>
            </a:r>
            <a:r>
              <a:rPr lang="zh-TW" altLang="en-US" dirty="0" smtClean="0">
                <a:solidFill>
                  <a:srgbClr val="221E1F"/>
                </a:solidFill>
                <a:latin typeface="+mn-ea"/>
              </a:rPr>
              <a:t> </a:t>
            </a:r>
            <a:r>
              <a:rPr lang="zh-TW" altLang="en-US" dirty="0">
                <a:solidFill>
                  <a:srgbClr val="221E1F"/>
                </a:solidFill>
                <a:latin typeface="+mn-ea"/>
              </a:rPr>
              <a:t>　邏輯判斷</a:t>
            </a:r>
          </a:p>
          <a:p>
            <a:pPr algn="just"/>
            <a:r>
              <a:rPr lang="en-US" altLang="zh-TW" dirty="0">
                <a:solidFill>
                  <a:srgbClr val="221E1F"/>
                </a:solidFill>
                <a:latin typeface="+mn-ea"/>
              </a:rPr>
              <a:t>5-2</a:t>
            </a:r>
            <a:r>
              <a:rPr lang="zh-TW" altLang="en-US" dirty="0">
                <a:solidFill>
                  <a:srgbClr val="221E1F"/>
                </a:solidFill>
                <a:latin typeface="+mn-ea"/>
              </a:rPr>
              <a:t> 　重覆迴圈</a:t>
            </a:r>
          </a:p>
          <a:p>
            <a:pPr algn="just"/>
            <a:r>
              <a:rPr lang="en-US" altLang="zh-TW" dirty="0">
                <a:solidFill>
                  <a:srgbClr val="221E1F"/>
                </a:solidFill>
                <a:latin typeface="+mn-ea"/>
              </a:rPr>
              <a:t>5-3 </a:t>
            </a:r>
            <a:r>
              <a:rPr lang="zh-TW" altLang="en-US" dirty="0">
                <a:solidFill>
                  <a:srgbClr val="221E1F"/>
                </a:solidFill>
                <a:latin typeface="+mn-ea"/>
              </a:rPr>
              <a:t>　</a:t>
            </a:r>
            <a:r>
              <a:rPr lang="en-US" altLang="zh-TW" dirty="0" err="1">
                <a:solidFill>
                  <a:srgbClr val="221E1F"/>
                </a:solidFill>
                <a:latin typeface="+mn-ea"/>
              </a:rPr>
              <a:t>Spyder</a:t>
            </a:r>
            <a:r>
              <a:rPr lang="en-US" altLang="zh-TW" dirty="0">
                <a:solidFill>
                  <a:srgbClr val="221E1F"/>
                </a:solidFill>
                <a:latin typeface="+mn-ea"/>
              </a:rPr>
              <a:t> </a:t>
            </a:r>
            <a:r>
              <a:rPr lang="zh-TW" altLang="en-US" dirty="0">
                <a:solidFill>
                  <a:srgbClr val="221E1F"/>
                </a:solidFill>
                <a:latin typeface="+mn-ea"/>
              </a:rPr>
              <a:t>除錯應用</a:t>
            </a:r>
          </a:p>
          <a:p>
            <a:pPr algn="just"/>
            <a:r>
              <a:rPr lang="en-US" altLang="zh-TW" dirty="0">
                <a:solidFill>
                  <a:srgbClr val="221E1F"/>
                </a:solidFill>
                <a:latin typeface="+mn-ea"/>
              </a:rPr>
              <a:t>5-4</a:t>
            </a:r>
            <a:r>
              <a:rPr lang="zh-TW" altLang="en-US" dirty="0">
                <a:solidFill>
                  <a:srgbClr val="221E1F"/>
                </a:solidFill>
                <a:latin typeface="+mn-ea"/>
              </a:rPr>
              <a:t> 　實務案例</a:t>
            </a:r>
            <a:endParaRPr lang="zh-TW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626159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559" y="1337481"/>
            <a:ext cx="7876881" cy="420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2753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37" t="16228" r="27251" b="25776"/>
          <a:stretch/>
        </p:blipFill>
        <p:spPr>
          <a:xfrm>
            <a:off x="2513863" y="1132763"/>
            <a:ext cx="7164273" cy="50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9993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430" y="1292421"/>
            <a:ext cx="8398379" cy="36640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46798" y="5334448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5-7</a:t>
            </a:r>
            <a:r>
              <a:rPr lang="zh-TW" altLang="en-US" dirty="0" smtClean="0"/>
              <a:t>　</a:t>
            </a:r>
            <a:r>
              <a:rPr lang="en-US" altLang="zh-TW" dirty="0" smtClean="0"/>
              <a:t>1 </a:t>
            </a:r>
            <a:r>
              <a:rPr lang="zh-TW" altLang="en-US" dirty="0" smtClean="0"/>
              <a:t>加到 </a:t>
            </a:r>
            <a:r>
              <a:rPr lang="en-US" altLang="zh-TW" dirty="0" smtClean="0"/>
              <a:t>5 </a:t>
            </a:r>
            <a:r>
              <a:rPr lang="zh-TW" altLang="en-US" dirty="0" smtClean="0"/>
              <a:t>的意示圖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660881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74" t="11395" r="28019" b="61597"/>
          <a:stretch/>
        </p:blipFill>
        <p:spPr>
          <a:xfrm>
            <a:off x="2225576" y="914400"/>
            <a:ext cx="7929925" cy="260672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6329" t="16749" r="26987" b="50599"/>
          <a:stretch/>
        </p:blipFill>
        <p:spPr>
          <a:xfrm>
            <a:off x="2261933" y="3412962"/>
            <a:ext cx="8110366" cy="30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23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877" t="12532" r="27570" b="16679"/>
          <a:stretch/>
        </p:blipFill>
        <p:spPr>
          <a:xfrm>
            <a:off x="3357348" y="1060791"/>
            <a:ext cx="5977721" cy="52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3843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57" t="26747" r="27889" b="36579"/>
          <a:stretch/>
        </p:blipFill>
        <p:spPr>
          <a:xfrm>
            <a:off x="1543046" y="1378423"/>
            <a:ext cx="9105907" cy="41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4409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81" y="1330319"/>
            <a:ext cx="9103837" cy="33932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85724" y="4954854"/>
            <a:ext cx="4820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5-8</a:t>
            </a:r>
            <a:r>
              <a:rPr lang="zh-TW" altLang="en-US" dirty="0" smtClean="0"/>
              <a:t>　</a:t>
            </a:r>
            <a:r>
              <a:rPr lang="en-US" altLang="zh-TW" dirty="0" smtClean="0"/>
              <a:t>1 </a:t>
            </a:r>
            <a:r>
              <a:rPr lang="zh-TW" altLang="en-US" dirty="0" smtClean="0"/>
              <a:t>到 </a:t>
            </a:r>
            <a:r>
              <a:rPr lang="en-US" altLang="zh-TW" dirty="0" smtClean="0"/>
              <a:t>100 </a:t>
            </a:r>
            <a:r>
              <a:rPr lang="zh-TW" altLang="en-US" dirty="0" smtClean="0"/>
              <a:t>被 </a:t>
            </a:r>
            <a:r>
              <a:rPr lang="en-US" altLang="zh-TW" dirty="0" smtClean="0"/>
              <a:t>7 </a:t>
            </a:r>
            <a:r>
              <a:rPr lang="zh-TW" altLang="en-US" dirty="0" smtClean="0"/>
              <a:t>整數的因子、個數與餘數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83289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37" t="14238" r="27569" b="49494"/>
          <a:stretch/>
        </p:blipFill>
        <p:spPr>
          <a:xfrm>
            <a:off x="1721149" y="1296535"/>
            <a:ext cx="8749702" cy="38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696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57" t="36413" r="27889" b="50510"/>
          <a:stretch/>
        </p:blipFill>
        <p:spPr>
          <a:xfrm>
            <a:off x="1826278" y="4258227"/>
            <a:ext cx="8539444" cy="137829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57087"/>
          <a:stretch/>
        </p:blipFill>
        <p:spPr>
          <a:xfrm>
            <a:off x="1706416" y="1283016"/>
            <a:ext cx="8779168" cy="29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0400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98" t="11964" r="26131" b="43837"/>
          <a:stretch/>
        </p:blipFill>
        <p:spPr>
          <a:xfrm>
            <a:off x="1854308" y="1269242"/>
            <a:ext cx="8483384" cy="43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7326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37" t="10657" r="26287" b="60832"/>
          <a:stretch/>
        </p:blipFill>
        <p:spPr>
          <a:xfrm>
            <a:off x="530199" y="1480458"/>
            <a:ext cx="11131602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7781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892"/>
          <a:stretch/>
        </p:blipFill>
        <p:spPr>
          <a:xfrm>
            <a:off x="1760363" y="1815153"/>
            <a:ext cx="8671273" cy="366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2733"/>
      </p:ext>
    </p:extLst>
  </p:cSld>
  <p:clrMapOvr>
    <a:masterClrMapping/>
  </p:clrMapOvr>
  <p:transition spd="med">
    <p:pull dir="r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3845" y="1090684"/>
            <a:ext cx="2584310" cy="4800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03845" y="5882902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5-9</a:t>
            </a:r>
            <a:r>
              <a:rPr lang="zh-TW" altLang="en-US" dirty="0" smtClean="0"/>
              <a:t>　巢狀迴圈流程圖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065627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37" t="13670" r="27250" b="36011"/>
          <a:stretch/>
        </p:blipFill>
        <p:spPr>
          <a:xfrm>
            <a:off x="2191816" y="1296536"/>
            <a:ext cx="7808368" cy="47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428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57" t="11110" r="26930" b="50870"/>
          <a:stretch/>
        </p:blipFill>
        <p:spPr>
          <a:xfrm>
            <a:off x="1500133" y="1289502"/>
            <a:ext cx="9191734" cy="422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141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226"/>
          <a:stretch/>
        </p:blipFill>
        <p:spPr>
          <a:xfrm>
            <a:off x="2127826" y="1483245"/>
            <a:ext cx="7936348" cy="42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7285"/>
      </p:ext>
    </p:extLst>
  </p:cSld>
  <p:clrMapOvr>
    <a:masterClrMapping/>
  </p:clrMapOvr>
  <p:transition spd="med">
    <p:pull dir="r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97" t="17934" r="26931" b="56480"/>
          <a:stretch/>
        </p:blipFill>
        <p:spPr>
          <a:xfrm>
            <a:off x="1791271" y="1405719"/>
            <a:ext cx="8692256" cy="263401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6224" t="30364" r="28147" b="55644"/>
          <a:stretch/>
        </p:blipFill>
        <p:spPr>
          <a:xfrm>
            <a:off x="1544470" y="3746309"/>
            <a:ext cx="9103059" cy="15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3838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798" t="21630" r="28529" b="19806"/>
          <a:stretch/>
        </p:blipFill>
        <p:spPr>
          <a:xfrm>
            <a:off x="2488089" y="1064523"/>
            <a:ext cx="7157786" cy="50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7060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7597" y="1036093"/>
            <a:ext cx="3096805" cy="4800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47597" y="5836693"/>
            <a:ext cx="2794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5-12</a:t>
            </a:r>
            <a:r>
              <a:rPr lang="zh-TW" altLang="en-US" dirty="0" smtClean="0"/>
              <a:t>　</a:t>
            </a:r>
            <a:r>
              <a:rPr lang="en-US" altLang="zh-TW" dirty="0" smtClean="0"/>
              <a:t>while </a:t>
            </a:r>
            <a:r>
              <a:rPr lang="zh-TW" altLang="en-US" dirty="0" smtClean="0"/>
              <a:t>迴圈流程圖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638099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892" y="1045029"/>
            <a:ext cx="8594215" cy="50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5627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18" t="24472" r="27410" b="24639"/>
          <a:stretch/>
        </p:blipFill>
        <p:spPr>
          <a:xfrm>
            <a:off x="2150641" y="1206735"/>
            <a:ext cx="7890718" cy="483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4762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9582" y="1526569"/>
            <a:ext cx="5912835" cy="40320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37132" y="5558634"/>
            <a:ext cx="3688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　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5092604" y="5604800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5-1</a:t>
            </a:r>
            <a:r>
              <a:rPr lang="zh-TW" altLang="en-US" dirty="0" smtClean="0"/>
              <a:t>　</a:t>
            </a:r>
            <a:r>
              <a:rPr lang="en-US" altLang="zh-TW" dirty="0" smtClean="0"/>
              <a:t>if </a:t>
            </a:r>
            <a:r>
              <a:rPr lang="zh-TW" altLang="en-US" dirty="0" smtClean="0"/>
              <a:t>判斷流程圖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547355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18" t="24758" r="27250" b="54205"/>
          <a:stretch/>
        </p:blipFill>
        <p:spPr>
          <a:xfrm>
            <a:off x="1323831" y="1651379"/>
            <a:ext cx="9834867" cy="248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0238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58" t="14807" r="26771" b="42390"/>
          <a:stretch/>
        </p:blipFill>
        <p:spPr>
          <a:xfrm>
            <a:off x="1478891" y="1132763"/>
            <a:ext cx="9234217" cy="46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0766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2"/>
          <p:cNvPicPr>
            <a:picLocks noChangeAspect="1"/>
          </p:cNvPicPr>
          <p:nvPr/>
        </p:nvPicPr>
        <p:blipFill rotWithShape="1">
          <a:blip r:embed="rId2"/>
          <a:srcRect l="25758" t="58024" r="26771" b="10140"/>
          <a:stretch/>
        </p:blipFill>
        <p:spPr bwMode="auto">
          <a:xfrm>
            <a:off x="979227" y="1766409"/>
            <a:ext cx="10233546" cy="385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7266394"/>
      </p:ext>
    </p:extLst>
  </p:cSld>
  <p:clrMapOvr>
    <a:masterClrMapping/>
  </p:clrMapOvr>
  <p:transition spd="med">
    <p:pull dir="r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356" y="1009365"/>
            <a:ext cx="2344182" cy="48006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466" y="1104331"/>
            <a:ext cx="2344182" cy="4800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24248" y="5873085"/>
            <a:ext cx="3884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5-13</a:t>
            </a:r>
            <a:r>
              <a:rPr lang="zh-TW" altLang="en-US" dirty="0" smtClean="0"/>
              <a:t>　</a:t>
            </a:r>
            <a:r>
              <a:rPr lang="en-US" altLang="zh-TW" dirty="0" smtClean="0"/>
              <a:t>while </a:t>
            </a:r>
            <a:r>
              <a:rPr lang="zh-TW" altLang="en-US" dirty="0" smtClean="0"/>
              <a:t>迴圈配合 </a:t>
            </a:r>
            <a:r>
              <a:rPr lang="en-US" altLang="zh-TW" dirty="0" smtClean="0"/>
              <a:t>break </a:t>
            </a:r>
            <a:r>
              <a:rPr lang="zh-TW" altLang="en-US" dirty="0" smtClean="0"/>
              <a:t>流程圖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58294" y="5865840"/>
            <a:ext cx="4166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5-14</a:t>
            </a:r>
            <a:r>
              <a:rPr lang="zh-TW" altLang="en-US" dirty="0" smtClean="0"/>
              <a:t>　</a:t>
            </a:r>
            <a:r>
              <a:rPr lang="en-US" altLang="zh-TW" dirty="0" smtClean="0"/>
              <a:t>while </a:t>
            </a:r>
            <a:r>
              <a:rPr lang="zh-TW" altLang="en-US" dirty="0" smtClean="0"/>
              <a:t>迴圈配合 </a:t>
            </a:r>
            <a:r>
              <a:rPr lang="en-US" altLang="zh-TW" dirty="0" smtClean="0"/>
              <a:t>continue </a:t>
            </a:r>
            <a:r>
              <a:rPr lang="zh-TW" altLang="en-US" dirty="0" smtClean="0"/>
              <a:t>流程圖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780637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58" t="30728" r="26291" b="25775"/>
          <a:stretch/>
        </p:blipFill>
        <p:spPr>
          <a:xfrm>
            <a:off x="1760827" y="1378422"/>
            <a:ext cx="8670345" cy="44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0812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78" t="24473" r="28049" b="48519"/>
          <a:stretch/>
        </p:blipFill>
        <p:spPr>
          <a:xfrm>
            <a:off x="1323833" y="1842448"/>
            <a:ext cx="9816041" cy="31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6911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38" t="26747" r="26132" b="16678"/>
          <a:stretch/>
        </p:blipFill>
        <p:spPr>
          <a:xfrm>
            <a:off x="2557206" y="1296538"/>
            <a:ext cx="7077587" cy="46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18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80" t="10258" r="27692" b="27766"/>
          <a:stretch/>
        </p:blipFill>
        <p:spPr>
          <a:xfrm>
            <a:off x="2511190" y="1083589"/>
            <a:ext cx="6832978" cy="50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183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717" t="15944" r="28688" b="59607"/>
          <a:stretch/>
        </p:blipFill>
        <p:spPr>
          <a:xfrm>
            <a:off x="2443238" y="1037230"/>
            <a:ext cx="7305523" cy="22518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909" t="27192" r="26364" b="37173"/>
          <a:stretch/>
        </p:blipFill>
        <p:spPr>
          <a:xfrm>
            <a:off x="2443238" y="3289111"/>
            <a:ext cx="7305523" cy="306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722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78" t="13101" r="26930" b="13551"/>
          <a:stretch/>
        </p:blipFill>
        <p:spPr>
          <a:xfrm>
            <a:off x="3070746" y="1105468"/>
            <a:ext cx="5891284" cy="50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066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89" t="21346" r="17820" b="25775"/>
          <a:stretch/>
        </p:blipFill>
        <p:spPr>
          <a:xfrm>
            <a:off x="1924335" y="1132763"/>
            <a:ext cx="8031634" cy="35484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5945" t="11754" r="24581" b="69216"/>
          <a:stretch/>
        </p:blipFill>
        <p:spPr>
          <a:xfrm>
            <a:off x="2071012" y="4681183"/>
            <a:ext cx="7884957" cy="13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2417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0036" t="27006" r="21539" b="25419"/>
          <a:stretch/>
        </p:blipFill>
        <p:spPr>
          <a:xfrm>
            <a:off x="1654162" y="1662183"/>
            <a:ext cx="8883675" cy="40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46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26" t="20207" r="20217" b="9572"/>
          <a:stretch/>
        </p:blipFill>
        <p:spPr>
          <a:xfrm>
            <a:off x="2240507" y="1146411"/>
            <a:ext cx="7710986" cy="49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5695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46" t="19640" r="19897" b="25207"/>
          <a:stretch/>
        </p:blipFill>
        <p:spPr>
          <a:xfrm>
            <a:off x="1767199" y="1446661"/>
            <a:ext cx="8657602" cy="43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374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22198" r="19898" b="10423"/>
          <a:stretch/>
        </p:blipFill>
        <p:spPr>
          <a:xfrm>
            <a:off x="2172269" y="1215149"/>
            <a:ext cx="7847462" cy="48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1699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5" t="18403" r="19418" b="11846"/>
          <a:stretch/>
        </p:blipFill>
        <p:spPr>
          <a:xfrm>
            <a:off x="2142700" y="1214651"/>
            <a:ext cx="7697336" cy="49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490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752" y="1077685"/>
            <a:ext cx="7270495" cy="50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1816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06" t="22484" r="20377" b="12129"/>
          <a:stretch/>
        </p:blipFill>
        <p:spPr>
          <a:xfrm>
            <a:off x="2240507" y="1306157"/>
            <a:ext cx="7710985" cy="463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4803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45" t="24188" r="20216" b="36579"/>
          <a:stretch/>
        </p:blipFill>
        <p:spPr>
          <a:xfrm>
            <a:off x="1116249" y="1623867"/>
            <a:ext cx="9959502" cy="361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1877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4" t="17934" r="20057" b="13267"/>
          <a:stretch/>
        </p:blipFill>
        <p:spPr>
          <a:xfrm>
            <a:off x="2595349" y="1401628"/>
            <a:ext cx="7001302" cy="44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4096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4" t="19640" r="20697" b="14120"/>
          <a:stretch/>
        </p:blipFill>
        <p:spPr>
          <a:xfrm>
            <a:off x="2279176" y="1101041"/>
            <a:ext cx="7633648" cy="47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7021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sp>
        <p:nvSpPr>
          <p:cNvPr id="4" name="矩形 3"/>
          <p:cNvSpPr/>
          <p:nvPr/>
        </p:nvSpPr>
        <p:spPr>
          <a:xfrm>
            <a:off x="3830641" y="5504075"/>
            <a:ext cx="397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5-2</a:t>
            </a:r>
            <a:r>
              <a:rPr lang="zh-TW" altLang="en-US" dirty="0" smtClean="0"/>
              <a:t>　</a:t>
            </a:r>
            <a:r>
              <a:rPr lang="en-US" altLang="zh-TW" dirty="0" err="1" smtClean="0"/>
              <a:t>Spyder</a:t>
            </a:r>
            <a:r>
              <a:rPr lang="en-US" altLang="zh-TW" dirty="0" smtClean="0"/>
              <a:t> </a:t>
            </a:r>
            <a:r>
              <a:rPr lang="zh-TW" altLang="en-US" dirty="0" smtClean="0"/>
              <a:t>編輯器撰寫與執行程式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745" y="1295400"/>
            <a:ext cx="6548696" cy="40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6598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26" t="23335" r="20217" b="7581"/>
          <a:stretch/>
        </p:blipFill>
        <p:spPr>
          <a:xfrm>
            <a:off x="2163170" y="1149413"/>
            <a:ext cx="7865660" cy="500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9471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44" t="27317" r="19738" b="28334"/>
          <a:stretch/>
        </p:blipFill>
        <p:spPr>
          <a:xfrm>
            <a:off x="1286477" y="1584873"/>
            <a:ext cx="9619045" cy="39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5364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24" t="18787" r="21656" b="18100"/>
          <a:stretch/>
        </p:blipFill>
        <p:spPr>
          <a:xfrm>
            <a:off x="2033516" y="1062608"/>
            <a:ext cx="8124968" cy="49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2917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5" t="19072" r="19258" b="36295"/>
          <a:stretch/>
        </p:blipFill>
        <p:spPr>
          <a:xfrm>
            <a:off x="1867717" y="1869743"/>
            <a:ext cx="8456565" cy="34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5477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45" t="13101" r="21016" b="57901"/>
          <a:stretch/>
        </p:blipFill>
        <p:spPr>
          <a:xfrm>
            <a:off x="1580198" y="1269241"/>
            <a:ext cx="9031604" cy="245659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9196" t="27565" r="21330" b="56763"/>
          <a:stretch/>
        </p:blipFill>
        <p:spPr>
          <a:xfrm>
            <a:off x="1580198" y="3725838"/>
            <a:ext cx="9028002" cy="13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9854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546" y="1099457"/>
            <a:ext cx="8408907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402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6" t="28169" r="20216" b="20374"/>
          <a:stretch/>
        </p:blipFill>
        <p:spPr>
          <a:xfrm>
            <a:off x="1680949" y="1491191"/>
            <a:ext cx="8830102" cy="42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8027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407" t="21782" r="20699" b="30457"/>
          <a:stretch/>
        </p:blipFill>
        <p:spPr>
          <a:xfrm>
            <a:off x="1316778" y="1416523"/>
            <a:ext cx="9558444" cy="42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909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39" y="1295400"/>
            <a:ext cx="742812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8170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12817" r="21176" b="65292"/>
          <a:stretch/>
        </p:blipFill>
        <p:spPr>
          <a:xfrm>
            <a:off x="2049827" y="1228298"/>
            <a:ext cx="7776561" cy="15967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0036" t="70009" r="20176" b="20569"/>
          <a:stretch/>
        </p:blipFill>
        <p:spPr>
          <a:xfrm>
            <a:off x="2206388" y="2794379"/>
            <a:ext cx="7779224" cy="6892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0350" t="28685" r="21434" b="37734"/>
          <a:stretch/>
        </p:blipFill>
        <p:spPr>
          <a:xfrm>
            <a:off x="2251881" y="3476766"/>
            <a:ext cx="7574507" cy="245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4136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089" y="1295400"/>
            <a:ext cx="6403729" cy="43337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53970" y="5629132"/>
            <a:ext cx="2397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5-3</a:t>
            </a:r>
            <a:r>
              <a:rPr lang="zh-TW" altLang="en-US" dirty="0" smtClean="0"/>
              <a:t>　</a:t>
            </a:r>
            <a:r>
              <a:rPr lang="en-US" altLang="zh-TW" dirty="0" smtClean="0"/>
              <a:t>if </a:t>
            </a:r>
            <a:r>
              <a:rPr lang="zh-TW" altLang="en-US" dirty="0" smtClean="0"/>
              <a:t>判斷流程圖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905790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5" t="25894" r="19418" b="14404"/>
          <a:stretch/>
        </p:blipFill>
        <p:spPr>
          <a:xfrm>
            <a:off x="1702752" y="1241946"/>
            <a:ext cx="8786495" cy="48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0827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64" t="21346" r="20856" b="51930"/>
          <a:stretch/>
        </p:blipFill>
        <p:spPr>
          <a:xfrm>
            <a:off x="914400" y="1965277"/>
            <a:ext cx="10822087" cy="27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2645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4231" t="20102" r="26994" b="24860"/>
          <a:stretch/>
        </p:blipFill>
        <p:spPr>
          <a:xfrm>
            <a:off x="5131558" y="1392070"/>
            <a:ext cx="6733435" cy="42717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4149" y="1281752"/>
            <a:ext cx="5049672" cy="2362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/>
              <a:t>level1 =520000*0.05=26000</a:t>
            </a:r>
          </a:p>
          <a:p>
            <a:pPr marL="0" indent="0">
              <a:buNone/>
            </a:pPr>
            <a:r>
              <a:rPr lang="en-US" altLang="zh-TW" sz="2000" dirty="0"/>
              <a:t>level2=</a:t>
            </a:r>
            <a:r>
              <a:rPr lang="zh-TW" altLang="en-US" sz="2000" dirty="0"/>
              <a:t>（</a:t>
            </a:r>
            <a:r>
              <a:rPr lang="en-US" altLang="zh-TW" sz="2000" dirty="0"/>
              <a:t>1170000-520000</a:t>
            </a:r>
            <a:r>
              <a:rPr lang="zh-TW" altLang="en-US" sz="2000" dirty="0"/>
              <a:t>）*</a:t>
            </a:r>
            <a:r>
              <a:rPr lang="en-US" altLang="zh-TW" sz="2000" dirty="0"/>
              <a:t>0.12=78000</a:t>
            </a:r>
          </a:p>
          <a:p>
            <a:pPr marL="0" indent="0">
              <a:buNone/>
            </a:pPr>
            <a:r>
              <a:rPr lang="en-US" altLang="zh-TW" sz="2000" dirty="0"/>
              <a:t>level3=</a:t>
            </a:r>
            <a:r>
              <a:rPr lang="zh-TW" altLang="en-US" sz="2000" dirty="0"/>
              <a:t>（</a:t>
            </a:r>
            <a:r>
              <a:rPr lang="en-US" altLang="zh-TW" sz="2000" dirty="0"/>
              <a:t>2350000-1170000</a:t>
            </a:r>
            <a:r>
              <a:rPr lang="zh-TW" altLang="en-US" sz="2000" dirty="0"/>
              <a:t>）*</a:t>
            </a:r>
            <a:r>
              <a:rPr lang="en-US" altLang="zh-TW" sz="2000" dirty="0"/>
              <a:t>0.2=236000</a:t>
            </a:r>
          </a:p>
          <a:p>
            <a:pPr marL="0" indent="0">
              <a:buNone/>
            </a:pPr>
            <a:r>
              <a:rPr lang="en-US" altLang="zh-TW" sz="2000" dirty="0"/>
              <a:t>level4=</a:t>
            </a:r>
            <a:r>
              <a:rPr lang="zh-TW" altLang="en-US" sz="2000" dirty="0"/>
              <a:t>（</a:t>
            </a:r>
            <a:r>
              <a:rPr lang="en-US" altLang="zh-TW" sz="2000" dirty="0"/>
              <a:t>4400000-2350000</a:t>
            </a:r>
            <a:r>
              <a:rPr lang="zh-TW" altLang="en-US" sz="2000" dirty="0"/>
              <a:t>）*</a:t>
            </a:r>
            <a:r>
              <a:rPr lang="en-US" altLang="zh-TW" sz="2000" dirty="0"/>
              <a:t>0.3=615000</a:t>
            </a:r>
          </a:p>
          <a:p>
            <a:pPr marL="0" indent="0">
              <a:buNone/>
            </a:pPr>
            <a:r>
              <a:rPr lang="en-US" altLang="zh-TW" sz="2000" dirty="0"/>
              <a:t>level5=</a:t>
            </a:r>
            <a:r>
              <a:rPr lang="zh-TW" altLang="en-US" sz="2000" dirty="0"/>
              <a:t>（</a:t>
            </a:r>
            <a:r>
              <a:rPr lang="en-US" altLang="zh-TW" sz="2000" dirty="0"/>
              <a:t>10000000-4400000</a:t>
            </a:r>
            <a:r>
              <a:rPr lang="zh-TW" altLang="en-US" sz="2000" dirty="0"/>
              <a:t>）*</a:t>
            </a:r>
            <a:r>
              <a:rPr lang="en-US" altLang="zh-TW" sz="2000" dirty="0" smtClean="0"/>
              <a:t>0.4=2240000</a:t>
            </a:r>
          </a:p>
          <a:p>
            <a:pPr marL="0" indent="0">
              <a:buNone/>
            </a:pPr>
            <a:r>
              <a:rPr lang="zh-TW" altLang="en-US" sz="2000" dirty="0" smtClean="0"/>
              <a:t>（</a:t>
            </a:r>
            <a:r>
              <a:rPr lang="en-US" altLang="zh-TW" sz="2000" dirty="0"/>
              <a:t>11000000-10000000</a:t>
            </a:r>
            <a:r>
              <a:rPr lang="zh-TW" altLang="en-US" sz="2000" dirty="0"/>
              <a:t>）*</a:t>
            </a:r>
            <a:r>
              <a:rPr lang="en-US" altLang="zh-TW" sz="2000" dirty="0"/>
              <a:t>0.45=450000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359976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5" t="26463" r="20377" b="27482"/>
          <a:stretch/>
        </p:blipFill>
        <p:spPr>
          <a:xfrm>
            <a:off x="1624084" y="1216599"/>
            <a:ext cx="9517038" cy="407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4440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4" t="18218" r="21336" b="32883"/>
          <a:stretch/>
        </p:blipFill>
        <p:spPr>
          <a:xfrm>
            <a:off x="1486705" y="1378424"/>
            <a:ext cx="9218590" cy="42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016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5" t="18218" r="21176" b="38285"/>
          <a:stretch/>
        </p:blipFill>
        <p:spPr>
          <a:xfrm>
            <a:off x="1473959" y="1337002"/>
            <a:ext cx="9430602" cy="3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9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64" t="24188" r="20537" b="42265"/>
          <a:stretch/>
        </p:blipFill>
        <p:spPr>
          <a:xfrm>
            <a:off x="1406766" y="1064526"/>
            <a:ext cx="9716159" cy="309031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329" y="4154843"/>
            <a:ext cx="9369031" cy="17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6090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354" b="9855"/>
          <a:stretch/>
        </p:blipFill>
        <p:spPr>
          <a:xfrm>
            <a:off x="1421162" y="1596789"/>
            <a:ext cx="9349676" cy="36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8634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202" y="1153886"/>
            <a:ext cx="6849595" cy="49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2444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02" y="1524000"/>
            <a:ext cx="10432795" cy="38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8676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28" t="15092" r="17340" b="27481"/>
          <a:stretch/>
        </p:blipFill>
        <p:spPr>
          <a:xfrm>
            <a:off x="2072446" y="914400"/>
            <a:ext cx="8047107" cy="391690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5316" t="17188" r="22133" b="63223"/>
          <a:stretch/>
        </p:blipFill>
        <p:spPr>
          <a:xfrm>
            <a:off x="1980936" y="4705065"/>
            <a:ext cx="8138617" cy="14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4345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755"/>
          <a:stretch/>
        </p:blipFill>
        <p:spPr>
          <a:xfrm>
            <a:off x="1349738" y="1842448"/>
            <a:ext cx="9492523" cy="310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8116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5" t="18786" r="20537" b="18953"/>
          <a:stretch/>
        </p:blipFill>
        <p:spPr>
          <a:xfrm>
            <a:off x="1906137" y="1180368"/>
            <a:ext cx="8379725" cy="48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0870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5" t="26748" r="20537" b="10423"/>
          <a:stretch/>
        </p:blipFill>
        <p:spPr>
          <a:xfrm>
            <a:off x="1817427" y="1056139"/>
            <a:ext cx="8557146" cy="50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8690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294" y="1088571"/>
            <a:ext cx="8363412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2672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45" t="20778" r="20696" b="5171"/>
          <a:stretch/>
        </p:blipFill>
        <p:spPr>
          <a:xfrm>
            <a:off x="2311586" y="1050878"/>
            <a:ext cx="8256963" cy="57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2928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5" t="18218" r="19738" b="17531"/>
          <a:stretch/>
        </p:blipFill>
        <p:spPr>
          <a:xfrm>
            <a:off x="2192740" y="1214649"/>
            <a:ext cx="7806519" cy="46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6696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5" t="17650" r="21655" b="19522"/>
          <a:stretch/>
        </p:blipFill>
        <p:spPr>
          <a:xfrm>
            <a:off x="2323538" y="1323833"/>
            <a:ext cx="7544924" cy="453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2317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36" t="14807" r="19774" b="15825"/>
          <a:stretch/>
        </p:blipFill>
        <p:spPr>
          <a:xfrm>
            <a:off x="2595349" y="1415694"/>
            <a:ext cx="7001301" cy="45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2819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66" t="22767" r="19418" b="37716"/>
          <a:stretch/>
        </p:blipFill>
        <p:spPr>
          <a:xfrm>
            <a:off x="1253352" y="1815153"/>
            <a:ext cx="9685296" cy="34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842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5" t="13101" r="20377" b="16963"/>
          <a:stretch/>
        </p:blipFill>
        <p:spPr>
          <a:xfrm>
            <a:off x="2457541" y="1132763"/>
            <a:ext cx="7276918" cy="47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9030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 smtClean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367" y="1227161"/>
            <a:ext cx="6361266" cy="42415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05687" y="5596784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5-4</a:t>
            </a:r>
            <a:r>
              <a:rPr lang="zh-TW" altLang="en-US" dirty="0" smtClean="0"/>
              <a:t>　</a:t>
            </a:r>
            <a:r>
              <a:rPr lang="en-US" altLang="zh-TW" dirty="0" smtClean="0"/>
              <a:t>if </a:t>
            </a:r>
            <a:r>
              <a:rPr lang="en-US" altLang="zh-TW" dirty="0" err="1" smtClean="0"/>
              <a:t>elif</a:t>
            </a:r>
            <a:r>
              <a:rPr lang="en-US" altLang="zh-TW" dirty="0" smtClean="0"/>
              <a:t> else </a:t>
            </a:r>
            <a:r>
              <a:rPr lang="zh-TW" altLang="en-US" dirty="0" smtClean="0"/>
              <a:t>判斷流程圖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9222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4" t="18503" r="20377" b="58469"/>
          <a:stretch/>
        </p:blipFill>
        <p:spPr>
          <a:xfrm>
            <a:off x="2304954" y="1190794"/>
            <a:ext cx="7755720" cy="16752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8672" t="18797" r="20386" b="39599"/>
          <a:stretch/>
        </p:blipFill>
        <p:spPr>
          <a:xfrm>
            <a:off x="2131325" y="2866029"/>
            <a:ext cx="7929349" cy="30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6565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39" t="13385" r="25652" b="26252"/>
          <a:stretch/>
        </p:blipFill>
        <p:spPr>
          <a:xfrm>
            <a:off x="2337179" y="1064525"/>
            <a:ext cx="7517642" cy="51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9108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506" b="825"/>
          <a:stretch/>
        </p:blipFill>
        <p:spPr>
          <a:xfrm>
            <a:off x="1594918" y="1241945"/>
            <a:ext cx="9002160" cy="20471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5637" t="22324" r="26679" b="51912"/>
          <a:stretch/>
        </p:blipFill>
        <p:spPr>
          <a:xfrm>
            <a:off x="1796496" y="3384644"/>
            <a:ext cx="8599005" cy="261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863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41" t="23620" r="25012" b="24923"/>
          <a:stretch/>
        </p:blipFill>
        <p:spPr>
          <a:xfrm>
            <a:off x="2424753" y="1487604"/>
            <a:ext cx="7342494" cy="40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7151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00" t="23904" r="24533" b="42265"/>
          <a:stretch/>
        </p:blipFill>
        <p:spPr>
          <a:xfrm>
            <a:off x="1110556" y="1719617"/>
            <a:ext cx="9970888" cy="36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1777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00" t="25610" r="25173" b="18385"/>
          <a:stretch/>
        </p:blipFill>
        <p:spPr>
          <a:xfrm>
            <a:off x="2163170" y="1255594"/>
            <a:ext cx="7865660" cy="479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7770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40" t="17649" r="24373" b="22081"/>
          <a:stretch/>
        </p:blipFill>
        <p:spPr>
          <a:xfrm>
            <a:off x="2595349" y="1419366"/>
            <a:ext cx="7001302" cy="45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8057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80" t="29022" r="24372" b="5876"/>
          <a:stretch/>
        </p:blipFill>
        <p:spPr>
          <a:xfrm>
            <a:off x="2599104" y="1199911"/>
            <a:ext cx="6993791" cy="4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60290"/>
      </p:ext>
    </p:extLst>
  </p:cSld>
  <p:clrMapOvr>
    <a:masterClrMapping/>
  </p:clrMapOvr>
  <p:transition spd="med">
    <p:pull dir="rd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21" t="17081" r="24373" b="42834"/>
          <a:stretch/>
        </p:blipFill>
        <p:spPr>
          <a:xfrm>
            <a:off x="1930820" y="1678673"/>
            <a:ext cx="8330360" cy="360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18951"/>
      </p:ext>
    </p:extLst>
  </p:cSld>
  <p:clrMapOvr>
    <a:masterClrMapping/>
  </p:clrMapOvr>
  <p:transition spd="med">
    <p:pull dir="rd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40" t="19072" r="24373" b="26060"/>
          <a:stretch/>
        </p:blipFill>
        <p:spPr>
          <a:xfrm>
            <a:off x="2292753" y="1255620"/>
            <a:ext cx="7606493" cy="45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61042"/>
      </p:ext>
    </p:extLst>
  </p:cSld>
  <p:clrMapOvr>
    <a:masterClrMapping/>
  </p:clrMapOvr>
  <p:transition spd="med">
    <p:pull dir="rd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95</Words>
  <Application>Microsoft Office PowerPoint</Application>
  <PresentationFormat>寬螢幕</PresentationFormat>
  <Paragraphs>33</Paragraphs>
  <Slides>100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100</vt:i4>
      </vt:variant>
    </vt:vector>
  </HeadingPairs>
  <TitlesOfParts>
    <vt:vector size="109" baseType="lpstr">
      <vt:lpstr>Arial MT Black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預設簡報設計</vt:lpstr>
      <vt:lpstr>PowerPoint 簡報</vt:lpstr>
      <vt:lpstr> 程式設計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本章講解完畢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陳奕靜</dc:creator>
  <cp:lastModifiedBy>宥輔 黃</cp:lastModifiedBy>
  <cp:revision>26</cp:revision>
  <dcterms:created xsi:type="dcterms:W3CDTF">2017-06-29T12:17:59Z</dcterms:created>
  <dcterms:modified xsi:type="dcterms:W3CDTF">2018-09-13T08:27:20Z</dcterms:modified>
</cp:coreProperties>
</file>